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71" r:id="rId5"/>
    <p:sldId id="277" r:id="rId6"/>
    <p:sldId id="282" r:id="rId7"/>
    <p:sldId id="265" r:id="rId8"/>
    <p:sldId id="283" r:id="rId9"/>
    <p:sldId id="260" r:id="rId10"/>
    <p:sldId id="261" r:id="rId11"/>
    <p:sldId id="263" r:id="rId12"/>
    <p:sldId id="262" r:id="rId13"/>
    <p:sldId id="264" r:id="rId14"/>
    <p:sldId id="272" r:id="rId15"/>
    <p:sldId id="266" r:id="rId16"/>
    <p:sldId id="267" r:id="rId17"/>
    <p:sldId id="273" r:id="rId18"/>
    <p:sldId id="274" r:id="rId19"/>
    <p:sldId id="268" r:id="rId20"/>
    <p:sldId id="281" r:id="rId21"/>
    <p:sldId id="279" r:id="rId22"/>
    <p:sldId id="280" r:id="rId23"/>
    <p:sldId id="275" r:id="rId24"/>
    <p:sldId id="276" r:id="rId25"/>
    <p:sldId id="27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9A05-2615-4F03-AE94-92F175B2BBAA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1F79-F564-4D8F-B5B3-EBAF34C04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380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9A05-2615-4F03-AE94-92F175B2BBAA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1F79-F564-4D8F-B5B3-EBAF34C04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820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9A05-2615-4F03-AE94-92F175B2BBAA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1F79-F564-4D8F-B5B3-EBAF34C04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361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9A05-2615-4F03-AE94-92F175B2BBAA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1F79-F564-4D8F-B5B3-EBAF34C04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56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9A05-2615-4F03-AE94-92F175B2BBAA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1F79-F564-4D8F-B5B3-EBAF34C04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77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9A05-2615-4F03-AE94-92F175B2BBAA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1F79-F564-4D8F-B5B3-EBAF34C04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805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9A05-2615-4F03-AE94-92F175B2BBAA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1F79-F564-4D8F-B5B3-EBAF34C04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056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9A05-2615-4F03-AE94-92F175B2BBAA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1F79-F564-4D8F-B5B3-EBAF34C04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382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9A05-2615-4F03-AE94-92F175B2BBAA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1F79-F564-4D8F-B5B3-EBAF34C04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55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9A05-2615-4F03-AE94-92F175B2BBAA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1F79-F564-4D8F-B5B3-EBAF34C04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175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9A05-2615-4F03-AE94-92F175B2BBAA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1F79-F564-4D8F-B5B3-EBAF34C04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817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59A05-2615-4F03-AE94-92F175B2BBAA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F1F79-F564-4D8F-B5B3-EBAF34C04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7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96KGWC0PB6s" TargetMode="External"/><Relationship Id="rId4" Type="http://schemas.openxmlformats.org/officeDocument/2006/relationships/hyperlink" Target="https://www.youtube.com/watch?v=wGNslUNBrE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Trebuchet MS" panose="020B0603020202020204" pitchFamily="34" charset="0"/>
              </a:rPr>
              <a:t>Tuning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How to guide</a:t>
            </a:r>
            <a:endParaRPr lang="en-GB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Equipment workshops 2019-2020</a:t>
            </a:r>
            <a:endParaRPr lang="en-GB" dirty="0"/>
          </a:p>
        </p:txBody>
      </p:sp>
      <p:pic>
        <p:nvPicPr>
          <p:cNvPr id="5" name="Picture 2" descr="https://scontent-lhr3-1.xx.fbcdn.net/v/t1.0-9/13900301_1413143825366947_6273975645606643319_n.jpg?oh=d4190b5909bc11080f33cbbbb40fa096&amp;oe=588419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547664" cy="109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16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Autofit/>
          </a:bodyPr>
          <a:lstStyle/>
          <a:p>
            <a:r>
              <a:rPr lang="en-GB" sz="2400" dirty="0" smtClean="0"/>
              <a:t>Can be done indoors/outdoors</a:t>
            </a:r>
          </a:p>
          <a:p>
            <a:r>
              <a:rPr lang="en-GB" sz="2400" dirty="0" smtClean="0"/>
              <a:t>If done outdoors, do on a calm day</a:t>
            </a:r>
          </a:p>
          <a:p>
            <a:endParaRPr lang="en-GB" sz="2400" dirty="0" smtClean="0"/>
          </a:p>
          <a:p>
            <a:r>
              <a:rPr lang="en-GB" sz="2400" dirty="0" smtClean="0"/>
              <a:t>Setup a boss at 20 yards-30 m</a:t>
            </a:r>
          </a:p>
          <a:p>
            <a:r>
              <a:rPr lang="en-GB" sz="2400" dirty="0" smtClean="0"/>
              <a:t>Shoot a group of fletched arrows and then shoot a </a:t>
            </a:r>
            <a:r>
              <a:rPr lang="en-GB" sz="2400" dirty="0" err="1" smtClean="0"/>
              <a:t>bareshaft</a:t>
            </a:r>
            <a:endParaRPr lang="en-GB" sz="2400" dirty="0" smtClean="0"/>
          </a:p>
          <a:p>
            <a:r>
              <a:rPr lang="en-GB" sz="2400" dirty="0" smtClean="0"/>
              <a:t>Several ends should be shot to allow consistency</a:t>
            </a:r>
          </a:p>
          <a:p>
            <a:r>
              <a:rPr lang="en-GB" sz="2400" dirty="0" smtClean="0"/>
              <a:t>Adjust as per the diagrams on the next slides</a:t>
            </a:r>
            <a:endParaRPr lang="en-GB" sz="2800" dirty="0"/>
          </a:p>
        </p:txBody>
      </p:sp>
      <p:pic>
        <p:nvPicPr>
          <p:cNvPr id="6" name="Picture 2" descr="https://scontent-lhr3-1.xx.fbcdn.net/v/t1.0-9/13900301_1413143825366947_6273975645606643319_n.jpg?oh=d4190b5909bc11080f33cbbbb40fa096&amp;oe=588419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547664" cy="109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smtClean="0"/>
              <a:t>Equipment workshops 2019-2020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318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Vertical variation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Indicates the nocking point is in the wrong position</a:t>
            </a:r>
          </a:p>
          <a:p>
            <a:r>
              <a:rPr lang="en-GB" sz="2400" dirty="0" smtClean="0"/>
              <a:t>May cause clearance issues</a:t>
            </a:r>
            <a:endParaRPr lang="en-GB" sz="2400" dirty="0"/>
          </a:p>
        </p:txBody>
      </p:sp>
      <p:pic>
        <p:nvPicPr>
          <p:cNvPr id="4" name="Picture 2" descr="https://scontent-lhr3-1.xx.fbcdn.net/v/t1.0-9/13900301_1413143825366947_6273975645606643319_n.jpg?oh=d4190b5909bc11080f33cbbbb40fa096&amp;oe=588419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547664" cy="109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011" y="2492896"/>
            <a:ext cx="6139384" cy="3156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23528" y="6309320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Image Source: Easton Arrow Tuning and Maintenance Guide</a:t>
            </a: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475655" y="5654717"/>
            <a:ext cx="6154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To correct: Move Nocking point in direction of </a:t>
            </a:r>
            <a:r>
              <a:rPr lang="en-GB" dirty="0" err="1" smtClean="0"/>
              <a:t>bareshaft</a:t>
            </a:r>
            <a:r>
              <a:rPr lang="en-GB" dirty="0" smtClean="0"/>
              <a:t> (follow the arrow)</a:t>
            </a:r>
            <a:endParaRPr lang="en-GB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smtClean="0"/>
              <a:t>Equipment workshops 2019-2020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664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Horizontal Variation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Images for a RH archer (reverse will apply for LH)</a:t>
            </a:r>
            <a:endParaRPr lang="en-GB" sz="2400" dirty="0"/>
          </a:p>
        </p:txBody>
      </p:sp>
      <p:pic>
        <p:nvPicPr>
          <p:cNvPr id="4" name="Picture 2" descr="https://scontent-lhr3-1.xx.fbcdn.net/v/t1.0-9/13900301_1413143825366947_6273975645606643319_n.jpg?oh=d4190b5909bc11080f33cbbbb40fa096&amp;oe=588419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547664" cy="109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690" y="1988840"/>
            <a:ext cx="5580620" cy="359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23528" y="6309320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Image Source: Easton Arrow Tuning and Maintenance Guide</a:t>
            </a: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475656" y="5654717"/>
            <a:ext cx="2988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 correct: Decrease pressure on pressure button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5662989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 correct: Increase pressure on pressure button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7343800" y="2924944"/>
            <a:ext cx="180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Hint: Use the pressure button to force the </a:t>
            </a:r>
            <a:r>
              <a:rPr lang="en-GB" dirty="0" err="1" smtClean="0"/>
              <a:t>bareshaft</a:t>
            </a:r>
            <a:r>
              <a:rPr lang="en-GB" dirty="0" smtClean="0"/>
              <a:t> into group.</a:t>
            </a:r>
            <a:endParaRPr lang="en-GB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smtClean="0"/>
              <a:t>Equipment workshops 2019-2020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354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Extra info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https://scontent-lhr3-1.xx.fbcdn.net/v/t1.0-9/13900301_1413143825366947_6273975645606643319_n.jpg?oh=d4190b5909bc11080f33cbbbb40fa096&amp;oe=588419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547664" cy="109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6" b="2851"/>
          <a:stretch/>
        </p:blipFill>
        <p:spPr bwMode="auto">
          <a:xfrm>
            <a:off x="265763" y="1412776"/>
            <a:ext cx="8612475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23528" y="6309320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Image Source: Easton Arrow Tuning and Maintenance Guide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6660232" y="5448915"/>
            <a:ext cx="21030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Fletched Arrow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732240" y="5867980"/>
            <a:ext cx="21030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/>
              <a:t>Bareshaft</a:t>
            </a:r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smtClean="0"/>
              <a:t>Equipment workshops 2019-2020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664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GB" dirty="0" smtClean="0">
                <a:latin typeface="Trebuchet MS" panose="020B0603020202020204" pitchFamily="34" charset="0"/>
              </a:rPr>
              <a:t>Walk-Back Method</a:t>
            </a:r>
            <a:endParaRPr lang="en-GB" dirty="0">
              <a:latin typeface="Trebuchet MS" panose="020B0603020202020204" pitchFamily="34" charset="0"/>
            </a:endParaRPr>
          </a:p>
        </p:txBody>
      </p:sp>
      <p:pic>
        <p:nvPicPr>
          <p:cNvPr id="5" name="Picture 2" descr="https://scontent-lhr3-1.xx.fbcdn.net/v/t1.0-9/13900301_1413143825366947_6273975645606643319_n.jpg?oh=d4190b5909bc11080f33cbbbb40fa096&amp;oe=588419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547664" cy="109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smtClean="0"/>
              <a:t>Equipment workshops 2019-2020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72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Another method for tuning outdoors</a:t>
            </a:r>
          </a:p>
          <a:p>
            <a:r>
              <a:rPr lang="en-GB" sz="2400" dirty="0" smtClean="0"/>
              <a:t>Essentially, setup a target and starting from a short distance and moving back, see where the arrows go</a:t>
            </a:r>
          </a:p>
          <a:p>
            <a:r>
              <a:rPr lang="en-GB" sz="2400" dirty="0" smtClean="0"/>
              <a:t>This method takes a while to do, so either do when very few people are around or setup separate shooting line</a:t>
            </a:r>
            <a:endParaRPr lang="en-GB" sz="2400" dirty="0"/>
          </a:p>
        </p:txBody>
      </p:sp>
      <p:pic>
        <p:nvPicPr>
          <p:cNvPr id="4" name="Picture 2" descr="https://scontent-lhr3-1.xx.fbcdn.net/v/t1.0-9/13900301_1413143825366947_6273975645606643319_n.jpg?oh=d4190b5909bc11080f33cbbbb40fa096&amp;oe=588419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547664" cy="109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smtClean="0"/>
              <a:t>Equipment workshops 2019-2020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664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Movement of groups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Look at where the group moves as you go back</a:t>
            </a:r>
            <a:endParaRPr lang="en-GB" sz="2400" dirty="0"/>
          </a:p>
        </p:txBody>
      </p:sp>
      <p:pic>
        <p:nvPicPr>
          <p:cNvPr id="4" name="Picture 2" descr="https://scontent-lhr3-1.xx.fbcdn.net/v/t1.0-9/13900301_1413143825366947_6273975645606643319_n.jpg?oh=d4190b5909bc11080f33cbbbb40fa096&amp;oe=588419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547664" cy="109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060848"/>
            <a:ext cx="7542584" cy="4315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23528" y="6309320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Image Source:  Tune for Tens-  Rick </a:t>
            </a:r>
            <a:r>
              <a:rPr lang="en-GB" sz="1400" dirty="0" err="1" smtClean="0"/>
              <a:t>Stonebraker</a:t>
            </a:r>
            <a:endParaRPr lang="en-GB" sz="1400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smtClean="0"/>
              <a:t>Equipment workshops 2019-2020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6645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GB" dirty="0" smtClean="0">
                <a:latin typeface="Trebuchet MS" panose="020B0603020202020204" pitchFamily="34" charset="0"/>
              </a:rPr>
              <a:t>Bracing height Tuning</a:t>
            </a:r>
            <a:endParaRPr lang="en-GB" dirty="0">
              <a:latin typeface="Trebuchet MS" panose="020B0603020202020204" pitchFamily="34" charset="0"/>
            </a:endParaRPr>
          </a:p>
        </p:txBody>
      </p:sp>
      <p:pic>
        <p:nvPicPr>
          <p:cNvPr id="5" name="Picture 2" descr="https://scontent-lhr3-1.xx.fbcdn.net/v/t1.0-9/13900301_1413143825366947_6273975645606643319_n.jpg?oh=d4190b5909bc11080f33cbbbb40fa096&amp;oe=588419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547664" cy="109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smtClean="0"/>
              <a:t>Equipment workshops 2019-2020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61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Bracing height can be adjusted to make the bow quieter</a:t>
            </a:r>
          </a:p>
          <a:p>
            <a:r>
              <a:rPr lang="en-GB" sz="2400" dirty="0" smtClean="0"/>
              <a:t>The quieter the bow is, the more efficient it is.</a:t>
            </a:r>
          </a:p>
          <a:p>
            <a:endParaRPr lang="en-GB" sz="2400" dirty="0"/>
          </a:p>
          <a:p>
            <a:r>
              <a:rPr lang="en-GB" sz="2400" dirty="0" smtClean="0"/>
              <a:t>Remove all stabilisation from the bow</a:t>
            </a:r>
          </a:p>
          <a:p>
            <a:r>
              <a:rPr lang="en-GB" sz="2400" dirty="0" smtClean="0"/>
              <a:t>Set the bracing height to the lowest recommended for the riser ( roughly 8.5” for a 68” bow)</a:t>
            </a:r>
          </a:p>
          <a:p>
            <a:r>
              <a:rPr lang="en-GB" sz="2400" dirty="0" smtClean="0"/>
              <a:t>Shoot a group of arrows at 10-20yrds in the centre of the boss and note how large the group is</a:t>
            </a:r>
          </a:p>
          <a:p>
            <a:r>
              <a:rPr lang="en-GB" sz="2400" dirty="0" smtClean="0"/>
              <a:t>Increase the bracing height by 1/8” and shoot another group, noting the group size</a:t>
            </a:r>
          </a:p>
          <a:p>
            <a:r>
              <a:rPr lang="en-GB" sz="2400" dirty="0" smtClean="0"/>
              <a:t>Repeat up till the maximum bracing height for the riser (roughly 9.5” for a 68” bow)</a:t>
            </a:r>
            <a:endParaRPr lang="en-GB" sz="2400" dirty="0"/>
          </a:p>
        </p:txBody>
      </p:sp>
      <p:pic>
        <p:nvPicPr>
          <p:cNvPr id="4" name="Picture 2" descr="https://scontent-lhr3-1.xx.fbcdn.net/v/t1.0-9/13900301_1413143825366947_6273975645606643319_n.jpg?oh=d4190b5909bc11080f33cbbbb40fa096&amp;oe=588419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547664" cy="109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smtClean="0"/>
              <a:t>Equipment workshops 2019-2020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7755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Should get a bell shaped curve for the group size</a:t>
            </a:r>
          </a:p>
          <a:p>
            <a:r>
              <a:rPr lang="en-GB" sz="2400" dirty="0" smtClean="0"/>
              <a:t>Set the bracing height to where the smallest group was achieved</a:t>
            </a:r>
          </a:p>
          <a:p>
            <a:r>
              <a:rPr lang="en-GB" sz="2400" dirty="0" smtClean="0"/>
              <a:t>This is when the bow should also be at its quietest</a:t>
            </a:r>
          </a:p>
          <a:p>
            <a:endParaRPr lang="en-GB" sz="2400" dirty="0" smtClean="0"/>
          </a:p>
          <a:p>
            <a:r>
              <a:rPr lang="en-GB" sz="2400" dirty="0" smtClean="0"/>
              <a:t>Now put the stabilisers back on and enjoy having a very quiet bow</a:t>
            </a:r>
            <a:endParaRPr lang="en-GB" sz="2400" dirty="0"/>
          </a:p>
        </p:txBody>
      </p:sp>
      <p:pic>
        <p:nvPicPr>
          <p:cNvPr id="4" name="Picture 2" descr="https://scontent-lhr3-1.xx.fbcdn.net/v/t1.0-9/13900301_1413143825366947_6273975645606643319_n.jpg?oh=d4190b5909bc11080f33cbbbb40fa096&amp;oe=588419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547664" cy="109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smtClean="0"/>
              <a:t>Equipment workshops 2019-2020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664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pic>
        <p:nvPicPr>
          <p:cNvPr id="6" name="Picture 2" descr="https://scontent-lhr3-1.xx.fbcdn.net/v/t1.0-9/13900301_1413143825366947_6273975645606643319_n.jpg?oh=d4190b5909bc11080f33cbbbb40fa096&amp;oe=588419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547664" cy="109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923928" y="4869160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Archer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868144" y="2434653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Arrows</a:t>
            </a:r>
            <a:endParaRPr lang="en-GB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420144" y="2420888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Bow</a:t>
            </a:r>
            <a:endParaRPr lang="en-GB" sz="3200" dirty="0"/>
          </a:p>
        </p:txBody>
      </p:sp>
      <p:cxnSp>
        <p:nvCxnSpPr>
          <p:cNvPr id="11" name="Straight Arrow Connector 10"/>
          <p:cNvCxnSpPr>
            <a:stCxn id="9" idx="3"/>
            <a:endCxn id="8" idx="1"/>
          </p:cNvCxnSpPr>
          <p:nvPr/>
        </p:nvCxnSpPr>
        <p:spPr>
          <a:xfrm>
            <a:off x="3356248" y="2713276"/>
            <a:ext cx="2511896" cy="13765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2"/>
            <a:endCxn id="7" idx="0"/>
          </p:cNvCxnSpPr>
          <p:nvPr/>
        </p:nvCxnSpPr>
        <p:spPr>
          <a:xfrm>
            <a:off x="2888196" y="3005663"/>
            <a:ext cx="1719808" cy="186349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2"/>
            <a:endCxn id="7" idx="0"/>
          </p:cNvCxnSpPr>
          <p:nvPr/>
        </p:nvCxnSpPr>
        <p:spPr>
          <a:xfrm flipH="1">
            <a:off x="4608004" y="3019428"/>
            <a:ext cx="1980220" cy="184973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79912" y="3212976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Why Tune?</a:t>
            </a:r>
            <a:endParaRPr lang="en-GB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971600" y="5661248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Requires consistent technique</a:t>
            </a:r>
            <a:endParaRPr lang="en-GB" sz="2400" dirty="0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smtClean="0"/>
              <a:t>Equipment workshops 2019-2020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867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things to consider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Length of fletches</a:t>
            </a:r>
          </a:p>
          <a:p>
            <a:r>
              <a:rPr lang="en-GB" dirty="0" smtClean="0"/>
              <a:t>Point weight</a:t>
            </a:r>
          </a:p>
          <a:p>
            <a:r>
              <a:rPr lang="en-GB" dirty="0" smtClean="0"/>
              <a:t>Arrow length</a:t>
            </a:r>
          </a:p>
          <a:p>
            <a:r>
              <a:rPr lang="en-GB" dirty="0" smtClean="0"/>
              <a:t>Poundage</a:t>
            </a:r>
          </a:p>
          <a:p>
            <a:endParaRPr lang="en-GB" dirty="0" smtClean="0"/>
          </a:p>
          <a:p>
            <a:r>
              <a:rPr lang="en-GB" dirty="0" smtClean="0"/>
              <a:t>Stabiliser setup</a:t>
            </a:r>
          </a:p>
          <a:p>
            <a:r>
              <a:rPr lang="en-GB" dirty="0" smtClean="0"/>
              <a:t>Centre shot</a:t>
            </a:r>
          </a:p>
          <a:p>
            <a:r>
              <a:rPr lang="en-GB" dirty="0" smtClean="0"/>
              <a:t>Tiller</a:t>
            </a:r>
          </a:p>
          <a:p>
            <a:endParaRPr lang="en-GB" dirty="0"/>
          </a:p>
        </p:txBody>
      </p:sp>
      <p:pic>
        <p:nvPicPr>
          <p:cNvPr id="4" name="Picture 2" descr="https://scontent-lhr3-1.xx.fbcdn.net/v/t1.0-9/13900301_1413143825366947_6273975645606643319_n.jpg?oh=d4190b5909bc11080f33cbbbb40fa096&amp;oe=588419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547664" cy="109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0" y="2924944"/>
            <a:ext cx="33123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YOUR TECHNIQUE!!!</a:t>
            </a:r>
            <a:endParaRPr lang="en-GB" sz="4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smtClean="0"/>
              <a:t>Equipment workshops 2019-2020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7651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62064"/>
            <a:ext cx="8229600" cy="1143000"/>
          </a:xfrm>
        </p:spPr>
        <p:txBody>
          <a:bodyPr>
            <a:noAutofit/>
          </a:bodyPr>
          <a:lstStyle/>
          <a:p>
            <a:r>
              <a:rPr lang="en-GB" sz="7200" dirty="0" smtClean="0"/>
              <a:t>Questions?</a:t>
            </a:r>
            <a:endParaRPr lang="en-GB" sz="7200" dirty="0"/>
          </a:p>
        </p:txBody>
      </p:sp>
      <p:pic>
        <p:nvPicPr>
          <p:cNvPr id="4" name="Picture 2" descr="https://scontent-lhr3-1.xx.fbcdn.net/v/t1.0-9/13900301_1413143825366947_6273975645606643319_n.jpg?oh=d4190b5909bc11080f33cbbbb40fa096&amp;oe=588419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547664" cy="109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smtClean="0"/>
              <a:t>Equipment workshops 2019-2020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61640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143000"/>
          </a:xfrm>
        </p:spPr>
        <p:txBody>
          <a:bodyPr>
            <a:noAutofit/>
          </a:bodyPr>
          <a:lstStyle/>
          <a:p>
            <a:r>
              <a:rPr lang="en-GB" sz="7200" dirty="0" smtClean="0"/>
              <a:t>EXTRA</a:t>
            </a:r>
            <a:endParaRPr lang="en-GB" sz="7200" dirty="0"/>
          </a:p>
        </p:txBody>
      </p:sp>
      <p:pic>
        <p:nvPicPr>
          <p:cNvPr id="4" name="Picture 2" descr="https://scontent-lhr3-1.xx.fbcdn.net/v/t1.0-9/13900301_1413143825366947_6273975645606643319_n.jpg?oh=d4190b5909bc11080f33cbbbb40fa096&amp;oe=588419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547664" cy="109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smtClean="0"/>
              <a:t>Equipment workshops 2019-2020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65313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Dynamic Stiffness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62500" lnSpcReduction="20000"/>
          </a:bodyPr>
          <a:lstStyle/>
          <a:p>
            <a:r>
              <a:rPr lang="en-GB" sz="2900" i="1" dirty="0"/>
              <a:t>Adjustments to increase dynamic spine, “making the </a:t>
            </a:r>
            <a:r>
              <a:rPr lang="en-GB" sz="2900" i="1" dirty="0" smtClean="0"/>
              <a:t>arrow</a:t>
            </a:r>
            <a:r>
              <a:rPr lang="en-GB" sz="2900" dirty="0"/>
              <a:t> </a:t>
            </a:r>
            <a:r>
              <a:rPr lang="en-GB" sz="2900" i="1" dirty="0" smtClean="0"/>
              <a:t>shoot </a:t>
            </a:r>
            <a:r>
              <a:rPr lang="en-GB" sz="2900" i="1" dirty="0"/>
              <a:t>stiffer</a:t>
            </a:r>
            <a:endParaRPr lang="en-GB" sz="2900" dirty="0"/>
          </a:p>
          <a:p>
            <a:pPr marL="457200" lvl="1" indent="0">
              <a:buNone/>
            </a:pPr>
            <a:r>
              <a:rPr lang="en-GB" sz="2900" dirty="0" smtClean="0"/>
              <a:t>	• </a:t>
            </a:r>
            <a:r>
              <a:rPr lang="en-GB" sz="2900" dirty="0"/>
              <a:t>decrease point weight</a:t>
            </a:r>
          </a:p>
          <a:p>
            <a:pPr marL="0" indent="0">
              <a:buNone/>
            </a:pPr>
            <a:r>
              <a:rPr lang="en-GB" sz="2900" dirty="0" smtClean="0"/>
              <a:t>	• </a:t>
            </a:r>
            <a:r>
              <a:rPr lang="en-GB" sz="2900" dirty="0"/>
              <a:t>add weight to the nock end of the arrow</a:t>
            </a:r>
          </a:p>
          <a:p>
            <a:pPr marL="0" indent="0">
              <a:buNone/>
            </a:pPr>
            <a:r>
              <a:rPr lang="en-GB" sz="2900" dirty="0" smtClean="0"/>
              <a:t>	• </a:t>
            </a:r>
            <a:r>
              <a:rPr lang="en-GB" sz="2900" dirty="0"/>
              <a:t>shorten the shaft</a:t>
            </a:r>
          </a:p>
          <a:p>
            <a:pPr marL="0" indent="0">
              <a:buNone/>
            </a:pPr>
            <a:r>
              <a:rPr lang="en-GB" sz="2900" dirty="0" smtClean="0"/>
              <a:t>	• </a:t>
            </a:r>
            <a:r>
              <a:rPr lang="en-GB" sz="2900" dirty="0"/>
              <a:t>decrease bow weight</a:t>
            </a:r>
          </a:p>
          <a:p>
            <a:pPr marL="0" indent="0">
              <a:buNone/>
            </a:pPr>
            <a:r>
              <a:rPr lang="en-GB" sz="2900" dirty="0" smtClean="0"/>
              <a:t>	• </a:t>
            </a:r>
            <a:r>
              <a:rPr lang="en-GB" sz="2900" dirty="0"/>
              <a:t>decrease brace height. Be careful here as this gives </a:t>
            </a:r>
            <a:r>
              <a:rPr lang="en-GB" sz="2900" dirty="0" smtClean="0"/>
              <a:t>a longer </a:t>
            </a:r>
            <a:r>
              <a:rPr lang="en-GB" sz="2900" dirty="0"/>
              <a:t>power stroke </a:t>
            </a:r>
            <a:r>
              <a:rPr lang="en-GB" sz="2900" dirty="0" smtClean="0"/>
              <a:t>	thus </a:t>
            </a:r>
            <a:r>
              <a:rPr lang="en-GB" sz="2900" dirty="0"/>
              <a:t>makes the </a:t>
            </a:r>
            <a:r>
              <a:rPr lang="en-GB" sz="2900" dirty="0" smtClean="0"/>
              <a:t>arrow </a:t>
            </a:r>
            <a:r>
              <a:rPr lang="en-GB" sz="2900" dirty="0"/>
              <a:t>seem weaker.</a:t>
            </a:r>
          </a:p>
          <a:p>
            <a:pPr marL="0" indent="0">
              <a:buNone/>
            </a:pPr>
            <a:r>
              <a:rPr lang="en-GB" sz="2900" dirty="0" smtClean="0"/>
              <a:t>	• </a:t>
            </a:r>
            <a:r>
              <a:rPr lang="en-GB" sz="2900" dirty="0"/>
              <a:t>increase string weight</a:t>
            </a:r>
          </a:p>
          <a:p>
            <a:pPr marL="0" indent="0">
              <a:buNone/>
            </a:pPr>
            <a:r>
              <a:rPr lang="en-GB" sz="2900" dirty="0" smtClean="0"/>
              <a:t>	• </a:t>
            </a:r>
            <a:r>
              <a:rPr lang="en-GB" sz="2900" dirty="0"/>
              <a:t>change arrows to a stiffer shaft size, i.e., lower </a:t>
            </a:r>
            <a:r>
              <a:rPr lang="en-GB" sz="2900" dirty="0" smtClean="0"/>
              <a:t>static spine </a:t>
            </a:r>
            <a:r>
              <a:rPr lang="en-GB" sz="2900" dirty="0"/>
              <a:t>value.</a:t>
            </a:r>
          </a:p>
          <a:p>
            <a:pPr marL="0" indent="0">
              <a:buNone/>
            </a:pPr>
            <a:r>
              <a:rPr lang="en-GB" sz="2900" i="1" dirty="0"/>
              <a:t>Adjustments to decrease dynamic spine, “making the </a:t>
            </a:r>
            <a:r>
              <a:rPr lang="en-GB" sz="2900" i="1" dirty="0" smtClean="0"/>
              <a:t>arrow</a:t>
            </a:r>
            <a:r>
              <a:rPr lang="en-GB" sz="2900" dirty="0"/>
              <a:t> </a:t>
            </a:r>
            <a:r>
              <a:rPr lang="en-GB" sz="2900" i="1" dirty="0" smtClean="0"/>
              <a:t>shoot </a:t>
            </a:r>
            <a:r>
              <a:rPr lang="en-GB" sz="2900" i="1" dirty="0"/>
              <a:t>weaker or bend more”</a:t>
            </a:r>
            <a:endParaRPr lang="en-GB" sz="2900" dirty="0"/>
          </a:p>
          <a:p>
            <a:pPr marL="0" indent="0">
              <a:buNone/>
            </a:pPr>
            <a:r>
              <a:rPr lang="en-GB" sz="2900" dirty="0" smtClean="0"/>
              <a:t>	• </a:t>
            </a:r>
            <a:r>
              <a:rPr lang="en-GB" sz="2900" dirty="0"/>
              <a:t>increase point weight</a:t>
            </a:r>
          </a:p>
          <a:p>
            <a:pPr marL="0" indent="0">
              <a:buNone/>
            </a:pPr>
            <a:r>
              <a:rPr lang="en-GB" sz="2900" dirty="0" smtClean="0"/>
              <a:t>	• </a:t>
            </a:r>
            <a:r>
              <a:rPr lang="en-GB" sz="2900" dirty="0"/>
              <a:t>lengthen the shaft</a:t>
            </a:r>
          </a:p>
          <a:p>
            <a:pPr marL="0" indent="0">
              <a:buNone/>
            </a:pPr>
            <a:r>
              <a:rPr lang="en-GB" sz="2900" dirty="0" smtClean="0"/>
              <a:t>	• </a:t>
            </a:r>
            <a:r>
              <a:rPr lang="en-GB" sz="2900" dirty="0"/>
              <a:t>increase bow weight</a:t>
            </a:r>
          </a:p>
          <a:p>
            <a:pPr marL="0" indent="0">
              <a:buNone/>
            </a:pPr>
            <a:r>
              <a:rPr lang="en-GB" sz="2900" dirty="0" smtClean="0"/>
              <a:t>	• </a:t>
            </a:r>
            <a:r>
              <a:rPr lang="en-GB" sz="2900" dirty="0"/>
              <a:t>increase brace height be careful here as this gives </a:t>
            </a:r>
            <a:r>
              <a:rPr lang="en-GB" sz="2900" dirty="0" smtClean="0"/>
              <a:t>a shorter </a:t>
            </a:r>
            <a:r>
              <a:rPr lang="en-GB" sz="2900" dirty="0"/>
              <a:t>power stroke </a:t>
            </a:r>
            <a:r>
              <a:rPr lang="en-GB" sz="2900" dirty="0" smtClean="0"/>
              <a:t>	thus </a:t>
            </a:r>
            <a:r>
              <a:rPr lang="en-GB" sz="2900" dirty="0"/>
              <a:t>makes </a:t>
            </a:r>
            <a:r>
              <a:rPr lang="en-GB" sz="2900" dirty="0" smtClean="0"/>
              <a:t>the arrow </a:t>
            </a:r>
            <a:r>
              <a:rPr lang="en-GB" sz="2900" dirty="0"/>
              <a:t>seem stiffer.</a:t>
            </a:r>
          </a:p>
          <a:p>
            <a:pPr marL="0" indent="0">
              <a:buNone/>
            </a:pPr>
            <a:r>
              <a:rPr lang="en-GB" sz="2900" dirty="0" smtClean="0"/>
              <a:t>	• </a:t>
            </a:r>
            <a:r>
              <a:rPr lang="en-GB" sz="2900" dirty="0"/>
              <a:t>decrease string weight</a:t>
            </a:r>
          </a:p>
          <a:p>
            <a:pPr marL="0" indent="0">
              <a:buNone/>
            </a:pPr>
            <a:r>
              <a:rPr lang="en-GB" sz="2900" dirty="0" smtClean="0"/>
              <a:t>	• </a:t>
            </a:r>
            <a:r>
              <a:rPr lang="en-GB" sz="2900" dirty="0"/>
              <a:t>change arrows to a weaker shaft size, i.e., increase </a:t>
            </a:r>
            <a:r>
              <a:rPr lang="en-GB" sz="2900" dirty="0" smtClean="0"/>
              <a:t>static spine </a:t>
            </a:r>
            <a:r>
              <a:rPr lang="en-GB" sz="2900" dirty="0"/>
              <a:t>value.</a:t>
            </a:r>
          </a:p>
          <a:p>
            <a:endParaRPr lang="en-GB" sz="2400" dirty="0"/>
          </a:p>
        </p:txBody>
      </p:sp>
      <p:pic>
        <p:nvPicPr>
          <p:cNvPr id="4" name="Picture 2" descr="https://scontent-lhr3-1.xx.fbcdn.net/v/t1.0-9/13900301_1413143825366947_6273975645606643319_n.jpg?oh=d4190b5909bc11080f33cbbbb40fa096&amp;oe=588419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547664" cy="109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smtClean="0"/>
              <a:t>Equipment workshops 2019-2020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86591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Limitations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The</a:t>
            </a:r>
            <a:r>
              <a:rPr lang="en-GB" sz="2400" dirty="0"/>
              <a:t> </a:t>
            </a:r>
            <a:r>
              <a:rPr lang="en-GB" sz="2400" dirty="0" smtClean="0"/>
              <a:t>point </a:t>
            </a:r>
            <a:r>
              <a:rPr lang="en-GB" sz="2400" dirty="0"/>
              <a:t>weights are determined by what </a:t>
            </a:r>
            <a:r>
              <a:rPr lang="en-GB" sz="2400" dirty="0" smtClean="0"/>
              <a:t>can be purchased</a:t>
            </a:r>
            <a:endParaRPr lang="en-GB" sz="2400" dirty="0"/>
          </a:p>
          <a:p>
            <a:r>
              <a:rPr lang="en-GB" sz="2400" dirty="0" smtClean="0"/>
              <a:t>add lead </a:t>
            </a:r>
            <a:r>
              <a:rPr lang="en-GB" sz="2400" dirty="0"/>
              <a:t>to the inside of the point to increase its </a:t>
            </a:r>
            <a:r>
              <a:rPr lang="en-GB" sz="2400" dirty="0" smtClean="0"/>
              <a:t>weight for aluminium arrows</a:t>
            </a:r>
          </a:p>
          <a:p>
            <a:r>
              <a:rPr lang="en-GB" sz="2400" dirty="0" smtClean="0"/>
              <a:t>can </a:t>
            </a:r>
            <a:r>
              <a:rPr lang="en-GB" sz="2400" dirty="0"/>
              <a:t>cut off some of the arrows shaft </a:t>
            </a:r>
            <a:r>
              <a:rPr lang="en-GB" sz="2400" dirty="0" smtClean="0"/>
              <a:t>to shorten </a:t>
            </a:r>
            <a:r>
              <a:rPr lang="en-GB" sz="2400" dirty="0"/>
              <a:t>it but you can’t lengthen the shaft without </a:t>
            </a:r>
            <a:r>
              <a:rPr lang="en-GB" sz="2400" dirty="0" smtClean="0"/>
              <a:t>purchasing new shafts</a:t>
            </a:r>
          </a:p>
          <a:p>
            <a:r>
              <a:rPr lang="en-GB" sz="2400" dirty="0" smtClean="0"/>
              <a:t>If </a:t>
            </a:r>
            <a:r>
              <a:rPr lang="en-GB" sz="2400" dirty="0"/>
              <a:t>you increase bow weight you </a:t>
            </a:r>
            <a:r>
              <a:rPr lang="en-GB" sz="2400" dirty="0" smtClean="0"/>
              <a:t>may get </a:t>
            </a:r>
            <a:r>
              <a:rPr lang="en-GB" sz="2400" dirty="0"/>
              <a:t>to the point the bow is too heavy for you to </a:t>
            </a:r>
            <a:r>
              <a:rPr lang="en-GB" sz="2400" dirty="0" smtClean="0"/>
              <a:t>control</a:t>
            </a:r>
          </a:p>
          <a:p>
            <a:endParaRPr lang="en-GB" sz="2400" dirty="0"/>
          </a:p>
          <a:p>
            <a:r>
              <a:rPr lang="en-GB" sz="2400" dirty="0" smtClean="0"/>
              <a:t>Change from brass nocking points to tie-on ones to increase speed of arrows (increase by 5 feet/sec for each removed)</a:t>
            </a:r>
            <a:endParaRPr lang="en-GB" sz="2400" dirty="0"/>
          </a:p>
          <a:p>
            <a:endParaRPr lang="en-GB" sz="2400" dirty="0"/>
          </a:p>
        </p:txBody>
      </p:sp>
      <p:pic>
        <p:nvPicPr>
          <p:cNvPr id="4" name="Picture 2" descr="https://scontent-lhr3-1.xx.fbcdn.net/v/t1.0-9/13900301_1413143825366947_6273975645606643319_n.jpg?oh=d4190b5909bc11080f33cbbbb40fa096&amp;oe=588419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547664" cy="109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smtClean="0"/>
              <a:t>Equipment workshops 2019-2020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35714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Tiller adjustments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Decrease tiller- bottom out or top in or both</a:t>
            </a:r>
          </a:p>
          <a:p>
            <a:r>
              <a:rPr lang="en-GB" dirty="0" smtClean="0"/>
              <a:t>Increase tiller- bottom in or </a:t>
            </a:r>
            <a:r>
              <a:rPr lang="en-GB" smtClean="0"/>
              <a:t>top out or both</a:t>
            </a:r>
            <a:endParaRPr lang="en-GB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smtClean="0"/>
              <a:t>Equipment workshops 2019-2020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0699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Autofit/>
          </a:bodyPr>
          <a:lstStyle/>
          <a:p>
            <a:r>
              <a:rPr lang="en-GB" sz="2400" dirty="0" err="1" smtClean="0"/>
              <a:t>Bareshaft</a:t>
            </a:r>
            <a:r>
              <a:rPr lang="en-GB" sz="2400" dirty="0" smtClean="0"/>
              <a:t> Tuning (Main method of tuning)</a:t>
            </a:r>
          </a:p>
          <a:p>
            <a:r>
              <a:rPr lang="en-GB" sz="2400" dirty="0" smtClean="0"/>
              <a:t>Walk-back Method (Outdoors)</a:t>
            </a:r>
          </a:p>
          <a:p>
            <a:r>
              <a:rPr lang="en-GB" sz="2400" dirty="0" smtClean="0"/>
              <a:t>Bracing </a:t>
            </a:r>
            <a:r>
              <a:rPr lang="en-GB" sz="2400" dirty="0"/>
              <a:t>Height Tuning</a:t>
            </a:r>
          </a:p>
          <a:p>
            <a:endParaRPr lang="en-GB" sz="2400" dirty="0"/>
          </a:p>
          <a:p>
            <a:r>
              <a:rPr lang="en-GB" sz="2400" dirty="0" smtClean="0"/>
              <a:t>This guide will assume that the bow has been setup already in terms of basic setup:</a:t>
            </a:r>
          </a:p>
          <a:p>
            <a:pPr lvl="1"/>
            <a:r>
              <a:rPr lang="en-GB" sz="2000" dirty="0" smtClean="0"/>
              <a:t>Bracing Height</a:t>
            </a:r>
          </a:p>
          <a:p>
            <a:pPr lvl="1"/>
            <a:r>
              <a:rPr lang="en-GB" sz="2000" dirty="0" smtClean="0"/>
              <a:t>Tiller</a:t>
            </a:r>
          </a:p>
          <a:p>
            <a:pPr lvl="1"/>
            <a:r>
              <a:rPr lang="en-GB" sz="2000" dirty="0" smtClean="0"/>
              <a:t>Nocking Point</a:t>
            </a:r>
          </a:p>
          <a:p>
            <a:pPr lvl="1"/>
            <a:r>
              <a:rPr lang="en-GB" sz="2000" dirty="0" smtClean="0"/>
              <a:t>Limb Alignment </a:t>
            </a:r>
            <a:endParaRPr lang="en-GB" sz="2000" dirty="0"/>
          </a:p>
        </p:txBody>
      </p:sp>
      <p:pic>
        <p:nvPicPr>
          <p:cNvPr id="6" name="Picture 2" descr="https://scontent-lhr3-1.xx.fbcdn.net/v/t1.0-9/13900301_1413143825366947_6273975645606643319_n.jpg?oh=d4190b5909bc11080f33cbbbb40fa096&amp;oe=588419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547664" cy="109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smtClean="0"/>
              <a:t>Equipment workshops 2019-2020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088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Archers Paradox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Arrows don’t fly in straight lines</a:t>
            </a:r>
          </a:p>
          <a:p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463" y="2204045"/>
            <a:ext cx="55530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s://scontent-lhr3-1.xx.fbcdn.net/v/t1.0-9/13900301_1413143825366947_6273975645606643319_n.jpg?oh=d4190b5909bc11080f33cbbbb40fa096&amp;oe=5884199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547664" cy="109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23528" y="6309320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Image Source: Archery Australia- Recurve bow tuning</a:t>
            </a:r>
            <a:endParaRPr lang="en-GB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7569402" y="1916832"/>
            <a:ext cx="14401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Archers Paradox </a:t>
            </a:r>
            <a:r>
              <a:rPr lang="en-GB" dirty="0"/>
              <a:t>video: </a:t>
            </a:r>
            <a:r>
              <a:rPr lang="en-GB" dirty="0">
                <a:hlinkClick r:id="rId4"/>
              </a:rPr>
              <a:t>https://www.youtube.com/watch?v=wGNslUNBrEM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622085" y="4005064"/>
            <a:ext cx="12961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Spine video: </a:t>
            </a:r>
            <a:r>
              <a:rPr lang="en-GB" dirty="0">
                <a:hlinkClick r:id="rId5"/>
              </a:rPr>
              <a:t>https://</a:t>
            </a:r>
            <a:r>
              <a:rPr lang="en-GB" dirty="0" smtClean="0">
                <a:hlinkClick r:id="rId5"/>
              </a:rPr>
              <a:t>www.youtube.com/watch?v=96KGWC0PB6s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smtClean="0"/>
              <a:t>Equipment workshops 2019-2020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2879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Arrow Spine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Different arrows are different thicknesses, which is called their spine</a:t>
            </a:r>
          </a:p>
          <a:p>
            <a:r>
              <a:rPr lang="en-GB" sz="2400" dirty="0" smtClean="0"/>
              <a:t>This will cause arrows to bend different amounts</a:t>
            </a:r>
          </a:p>
          <a:p>
            <a:r>
              <a:rPr lang="en-GB" sz="2400" dirty="0" smtClean="0"/>
              <a:t>Look up your arrow spine on the Easton Arrow chart when you know your bow weight and </a:t>
            </a:r>
            <a:r>
              <a:rPr lang="en-GB" sz="2400" dirty="0" err="1" smtClean="0"/>
              <a:t>drawlength</a:t>
            </a:r>
            <a:endParaRPr lang="en-GB" sz="2400" dirty="0" smtClean="0"/>
          </a:p>
          <a:p>
            <a:endParaRPr lang="en-GB" sz="2400" dirty="0"/>
          </a:p>
          <a:p>
            <a:r>
              <a:rPr lang="en-GB" sz="2400" dirty="0" smtClean="0"/>
              <a:t>Generally with aluminium arrows, the higher the spine number, the stiffer it is while the reverse is true for carbon arrows</a:t>
            </a:r>
            <a:endParaRPr lang="en-GB" sz="2400" dirty="0"/>
          </a:p>
        </p:txBody>
      </p:sp>
      <p:pic>
        <p:nvPicPr>
          <p:cNvPr id="4" name="Picture 2" descr="https://scontent-lhr3-1.xx.fbcdn.net/v/t1.0-9/13900301_1413143825366947_6273975645606643319_n.jpg?oh=d4190b5909bc11080f33cbbbb40fa096&amp;oe=588419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547664" cy="109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23528" y="6309320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Image Source: Easton Arrow Tuning and Maintenance Guide</a:t>
            </a:r>
            <a:endParaRPr lang="en-GB" sz="1400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smtClean="0"/>
              <a:t>Equipment workshops 2019-2020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5957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Spine values</a:t>
            </a:r>
            <a:endParaRPr lang="en-GB" dirty="0"/>
          </a:p>
        </p:txBody>
      </p:sp>
      <p:pic>
        <p:nvPicPr>
          <p:cNvPr id="5" name="Picture 2" descr="https://scontent-lhr3-1.xx.fbcdn.net/v/t1.0-9/13900301_1413143825366947_6273975645606643319_n.jpg?oh=d4190b5909bc11080f33cbbbb40fa096&amp;oe=588419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547664" cy="109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67544" y="141277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Aluminium arrows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076056" y="141277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Carbon arrows</a:t>
            </a:r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1403648" y="2276872"/>
            <a:ext cx="2016224" cy="20162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547663" y="2420888"/>
            <a:ext cx="1728193" cy="1800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800760" y="4615965"/>
            <a:ext cx="2088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C000"/>
                </a:solidFill>
              </a:rPr>
              <a:t>19</a:t>
            </a:r>
            <a:r>
              <a:rPr lang="en-GB" dirty="0" smtClean="0">
                <a:solidFill>
                  <a:srgbClr val="FF0000"/>
                </a:solidFill>
              </a:rPr>
              <a:t>16</a:t>
            </a:r>
            <a:r>
              <a:rPr lang="en-GB" dirty="0" smtClean="0"/>
              <a:t> spine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2865710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C000"/>
                </a:solidFill>
              </a:rPr>
              <a:t>Outer diameter : 19/32 “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35696" y="2823319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Inner diameter : 16/64 “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796136" y="2204864"/>
            <a:ext cx="2016224" cy="20162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436096" y="4615965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Deflection in /1000” when hang 1 pound weight off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5228456" y="5733256"/>
            <a:ext cx="3141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Lower number = stiffer arrow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1043608" y="5733256"/>
            <a:ext cx="3141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Higher first 2 digits + Lower last 2 digits = stiffer arrow</a:t>
            </a:r>
            <a:endParaRPr lang="en-GB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4644008" y="1597442"/>
            <a:ext cx="72008" cy="5071918"/>
          </a:xfrm>
          <a:prstGeom prst="line">
            <a:avLst/>
          </a:prstGeom>
          <a:ln w="317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smtClean="0"/>
              <a:t>Equipment workshops 2019-2020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919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Arrow flight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You may notice that your arrows are behaving oddly when in the air</a:t>
            </a:r>
          </a:p>
          <a:p>
            <a:r>
              <a:rPr lang="en-GB" sz="2400" dirty="0" smtClean="0"/>
              <a:t>Fishtailing occurs when the nock moves from side to side on release</a:t>
            </a:r>
          </a:p>
          <a:p>
            <a:r>
              <a:rPr lang="en-GB" sz="2400" dirty="0" err="1" smtClean="0"/>
              <a:t>Porposing</a:t>
            </a:r>
            <a:r>
              <a:rPr lang="en-GB" sz="2400" dirty="0" smtClean="0"/>
              <a:t> occurs when the nock position is wrong</a:t>
            </a:r>
          </a:p>
          <a:p>
            <a:r>
              <a:rPr lang="en-GB" sz="2400" dirty="0" smtClean="0"/>
              <a:t>However, both of these can also be caused be a bad loose</a:t>
            </a:r>
            <a:endParaRPr lang="en-GB" sz="2400" dirty="0"/>
          </a:p>
        </p:txBody>
      </p:sp>
      <p:pic>
        <p:nvPicPr>
          <p:cNvPr id="4" name="Picture 2" descr="https://scontent-lhr3-1.xx.fbcdn.net/v/t1.0-9/13900301_1413143825366947_6273975645606643319_n.jpg?oh=d4190b5909bc11080f33cbbbb40fa096&amp;oe=588419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547664" cy="109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184" y="4665465"/>
            <a:ext cx="4761650" cy="1355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055" y="4432895"/>
            <a:ext cx="4105275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23528" y="6309320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Image Source: Easton Arrow Tuning and Maintenance Guide</a:t>
            </a:r>
            <a:endParaRPr lang="en-GB" sz="1400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smtClean="0"/>
              <a:t>Equipment workshops 2019-2020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664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GB" dirty="0" err="1" smtClean="0">
                <a:latin typeface="Trebuchet MS" panose="020B0603020202020204" pitchFamily="34" charset="0"/>
              </a:rPr>
              <a:t>Bareshaft</a:t>
            </a:r>
            <a:r>
              <a:rPr lang="en-GB" dirty="0" smtClean="0">
                <a:latin typeface="Trebuchet MS" panose="020B0603020202020204" pitchFamily="34" charset="0"/>
              </a:rPr>
              <a:t> tuning</a:t>
            </a:r>
            <a:endParaRPr lang="en-GB" dirty="0">
              <a:latin typeface="Trebuchet MS" panose="020B0603020202020204" pitchFamily="34" charset="0"/>
            </a:endParaRPr>
          </a:p>
        </p:txBody>
      </p:sp>
      <p:pic>
        <p:nvPicPr>
          <p:cNvPr id="5" name="Picture 2" descr="https://scontent-lhr3-1.xx.fbcdn.net/v/t1.0-9/13900301_1413143825366947_6273975645606643319_n.jpg?oh=d4190b5909bc11080f33cbbbb40fa096&amp;oe=588419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547664" cy="109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smtClean="0"/>
              <a:t>Equipment workshops 2019-2020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413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Bareshaft</a:t>
            </a:r>
            <a:r>
              <a:rPr lang="en-GB" dirty="0" smtClean="0"/>
              <a:t> Tuning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Autofit/>
          </a:bodyPr>
          <a:lstStyle/>
          <a:p>
            <a:r>
              <a:rPr lang="en-GB" sz="2400" dirty="0"/>
              <a:t>AIM OF THIS METHOD: Get the </a:t>
            </a:r>
            <a:r>
              <a:rPr lang="en-GB" sz="2400" dirty="0" err="1"/>
              <a:t>bareshaft</a:t>
            </a:r>
            <a:r>
              <a:rPr lang="en-GB" sz="2400" dirty="0"/>
              <a:t> into </a:t>
            </a:r>
            <a:r>
              <a:rPr lang="en-GB" sz="2400" dirty="0" smtClean="0"/>
              <a:t>the group of fletched arrows</a:t>
            </a:r>
            <a:endParaRPr lang="en-GB" sz="2400" dirty="0"/>
          </a:p>
          <a:p>
            <a:r>
              <a:rPr lang="en-GB" sz="2400" dirty="0" smtClean="0"/>
              <a:t>Uses an </a:t>
            </a:r>
            <a:r>
              <a:rPr lang="en-GB" sz="2400" dirty="0" err="1" smtClean="0"/>
              <a:t>unfletched</a:t>
            </a:r>
            <a:r>
              <a:rPr lang="en-GB" sz="2400" dirty="0" smtClean="0"/>
              <a:t> arrow (an arrow without any fletches on)</a:t>
            </a:r>
          </a:p>
          <a:p>
            <a:r>
              <a:rPr lang="en-GB" sz="2400" dirty="0" smtClean="0"/>
              <a:t>Fletches are used to stabilise the flight of an arrow</a:t>
            </a:r>
          </a:p>
        </p:txBody>
      </p:sp>
      <p:pic>
        <p:nvPicPr>
          <p:cNvPr id="6" name="Picture 2" descr="https://scontent-lhr3-1.xx.fbcdn.net/v/t1.0-9/13900301_1413143825366947_6273975645606643319_n.jpg?oh=d4190b5909bc11080f33cbbbb40fa096&amp;oe=588419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547664" cy="109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861048"/>
            <a:ext cx="5904656" cy="1994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9512" y="630932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Image Source: Personal Communication with county coach</a:t>
            </a:r>
            <a:endParaRPr lang="en-GB" sz="1400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smtClean="0"/>
              <a:t>Equipment workshops 2019-2020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318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AC workshop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SUAC workshops</Template>
  <TotalTime>1339</TotalTime>
  <Words>907</Words>
  <Application>Microsoft Office PowerPoint</Application>
  <PresentationFormat>On-screen Show (4:3)</PresentationFormat>
  <Paragraphs>161</Paragraphs>
  <Slides>25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SUAC workshops</vt:lpstr>
      <vt:lpstr>Tuning</vt:lpstr>
      <vt:lpstr>Introduction</vt:lpstr>
      <vt:lpstr>Topics</vt:lpstr>
      <vt:lpstr>Archers Paradox</vt:lpstr>
      <vt:lpstr>Arrow Spine</vt:lpstr>
      <vt:lpstr>Spine values</vt:lpstr>
      <vt:lpstr>Arrow flight</vt:lpstr>
      <vt:lpstr>Bareshaft tuning</vt:lpstr>
      <vt:lpstr>Bareshaft Tuning</vt:lpstr>
      <vt:lpstr>Method</vt:lpstr>
      <vt:lpstr>Vertical variation</vt:lpstr>
      <vt:lpstr>Horizontal Variation</vt:lpstr>
      <vt:lpstr>Extra info</vt:lpstr>
      <vt:lpstr>Walk-Back Method</vt:lpstr>
      <vt:lpstr>Method</vt:lpstr>
      <vt:lpstr>Movement of groups</vt:lpstr>
      <vt:lpstr>Bracing height Tuning</vt:lpstr>
      <vt:lpstr>Method</vt:lpstr>
      <vt:lpstr>Results</vt:lpstr>
      <vt:lpstr>Other things to consider</vt:lpstr>
      <vt:lpstr>Questions?</vt:lpstr>
      <vt:lpstr>EXTRA</vt:lpstr>
      <vt:lpstr>Dynamic Stiffness</vt:lpstr>
      <vt:lpstr>Limitations</vt:lpstr>
      <vt:lpstr>Tiller adjustments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 making</dc:title>
  <dc:creator>Matthew Wellman</dc:creator>
  <cp:lastModifiedBy>Matthew</cp:lastModifiedBy>
  <cp:revision>34</cp:revision>
  <dcterms:created xsi:type="dcterms:W3CDTF">2016-10-18T09:41:34Z</dcterms:created>
  <dcterms:modified xsi:type="dcterms:W3CDTF">2020-02-12T10:14:09Z</dcterms:modified>
</cp:coreProperties>
</file>